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Nunito"/>
      <p:regular r:id="rId14"/>
      <p:bold r:id="rId15"/>
      <p:italic r:id="rId16"/>
      <p:boldItalic r:id="rId17"/>
    </p:embeddedFont>
    <p:embeddedFont>
      <p:font typeface="Fira Sans Extra Condensed Medium"/>
      <p:regular r:id="rId18"/>
      <p:bold r:id="rId19"/>
      <p:italic r:id="rId20"/>
      <p:boldItalic r:id="rId21"/>
    </p:embeddedFont>
    <p:embeddedFont>
      <p:font typeface="Roboto Condensed"/>
      <p:regular r:id="rId22"/>
      <p:bold r:id="rId23"/>
      <p:italic r:id="rId24"/>
      <p:boldItalic r:id="rId25"/>
    </p:embeddedFont>
    <p:embeddedFont>
      <p:font typeface="Roboto Condensed Light"/>
      <p:regular r:id="rId26"/>
      <p:bold r:id="rId27"/>
      <p:italic r:id="rId28"/>
      <p:boldItalic r:id="rId29"/>
    </p:embeddedFont>
    <p:embeddedFont>
      <p:font typeface="Exo 2"/>
      <p:regular r:id="rId30"/>
      <p:bold r:id="rId31"/>
      <p:italic r:id="rId32"/>
      <p:boldItalic r:id="rId33"/>
    </p:embeddedFont>
    <p:embeddedFont>
      <p:font typeface="Nunito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RobotoCondensed-regular.fntdata"/><Relationship Id="rId21" Type="http://schemas.openxmlformats.org/officeDocument/2006/relationships/font" Target="fonts/FiraSansExtraCondensedMedium-boldItalic.fntdata"/><Relationship Id="rId24" Type="http://schemas.openxmlformats.org/officeDocument/2006/relationships/font" Target="fonts/RobotoCondensed-italic.fntdata"/><Relationship Id="rId23" Type="http://schemas.openxmlformats.org/officeDocument/2006/relationships/font" Target="fonts/RobotoCondense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regular.fntdata"/><Relationship Id="rId25" Type="http://schemas.openxmlformats.org/officeDocument/2006/relationships/font" Target="fonts/RobotoCondensed-boldItalic.fntdata"/><Relationship Id="rId28" Type="http://schemas.openxmlformats.org/officeDocument/2006/relationships/font" Target="fonts/RobotoCondensedLight-italic.fntdata"/><Relationship Id="rId27" Type="http://schemas.openxmlformats.org/officeDocument/2006/relationships/font" Target="fonts/RobotoCondensed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bold.fntdata"/><Relationship Id="rId30" Type="http://schemas.openxmlformats.org/officeDocument/2006/relationships/font" Target="fonts/Exo2-regular.fntdata"/><Relationship Id="rId11" Type="http://schemas.openxmlformats.org/officeDocument/2006/relationships/slide" Target="slides/slide7.xml"/><Relationship Id="rId33" Type="http://schemas.openxmlformats.org/officeDocument/2006/relationships/font" Target="fonts/Exo2-boldItalic.fntdata"/><Relationship Id="rId10" Type="http://schemas.openxmlformats.org/officeDocument/2006/relationships/slide" Target="slides/slide6.xml"/><Relationship Id="rId32" Type="http://schemas.openxmlformats.org/officeDocument/2006/relationships/font" Target="fonts/Exo2-italic.fntdata"/><Relationship Id="rId13" Type="http://schemas.openxmlformats.org/officeDocument/2006/relationships/slide" Target="slides/slide9.xml"/><Relationship Id="rId35" Type="http://schemas.openxmlformats.org/officeDocument/2006/relationships/font" Target="fonts/NunitoLight-bold.fntdata"/><Relationship Id="rId12" Type="http://schemas.openxmlformats.org/officeDocument/2006/relationships/slide" Target="slides/slide8.xml"/><Relationship Id="rId34" Type="http://schemas.openxmlformats.org/officeDocument/2006/relationships/font" Target="fonts/NunitoLight-regular.fntdata"/><Relationship Id="rId15" Type="http://schemas.openxmlformats.org/officeDocument/2006/relationships/font" Target="fonts/Nunito-bold.fntdata"/><Relationship Id="rId37" Type="http://schemas.openxmlformats.org/officeDocument/2006/relationships/font" Target="fonts/NunitoLight-boldItalic.fntdata"/><Relationship Id="rId14" Type="http://schemas.openxmlformats.org/officeDocument/2006/relationships/font" Target="fonts/Nunito-regular.fntdata"/><Relationship Id="rId36" Type="http://schemas.openxmlformats.org/officeDocument/2006/relationships/font" Target="fonts/NunitoLight-italic.fntdata"/><Relationship Id="rId17" Type="http://schemas.openxmlformats.org/officeDocument/2006/relationships/font" Target="fonts/Nunito-boldItalic.fntdata"/><Relationship Id="rId16" Type="http://schemas.openxmlformats.org/officeDocument/2006/relationships/font" Target="fonts/Nunito-italic.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8206ef9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8206ef9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Raunak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8206ef9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8206ef9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Tez</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8206ef95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8206ef95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divyansh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8206ef95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8206ef95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8206ef95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8206ef95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93dcc5d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93dcc5d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42" name="Shape 142"/>
        <p:cNvGrpSpPr/>
        <p:nvPr/>
      </p:nvGrpSpPr>
      <p:grpSpPr>
        <a:xfrm>
          <a:off x="0" y="0"/>
          <a:ext cx="0" cy="0"/>
          <a:chOff x="0" y="0"/>
          <a:chExt cx="0" cy="0"/>
        </a:xfrm>
      </p:grpSpPr>
      <p:sp>
        <p:nvSpPr>
          <p:cNvPr id="143" name="Google Shape;143;p29"/>
          <p:cNvSpPr txBox="1"/>
          <p:nvPr>
            <p:ph type="ctrTitle"/>
          </p:nvPr>
        </p:nvSpPr>
        <p:spPr>
          <a:xfrm>
            <a:off x="1863601" y="386924"/>
            <a:ext cx="5416800" cy="51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DESIGN AND ANALYSIS OF ALGORITHM</a:t>
            </a:r>
            <a:endParaRPr sz="2300"/>
          </a:p>
        </p:txBody>
      </p:sp>
      <p:sp>
        <p:nvSpPr>
          <p:cNvPr id="144" name="Google Shape;144;p29"/>
          <p:cNvSpPr txBox="1"/>
          <p:nvPr>
            <p:ph idx="1" type="subTitle"/>
          </p:nvPr>
        </p:nvSpPr>
        <p:spPr>
          <a:xfrm>
            <a:off x="4706231" y="340009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RAUNAK RATHORE</a:t>
            </a:r>
            <a:r>
              <a:rPr lang="en" sz="1600"/>
              <a:t> 	IIT2019222</a:t>
            </a:r>
            <a:endParaRPr sz="1600"/>
          </a:p>
          <a:p>
            <a:pPr indent="0" lvl="0" marL="0" rtl="0" algn="r">
              <a:spcBef>
                <a:spcPts val="0"/>
              </a:spcBef>
              <a:spcAft>
                <a:spcPts val="0"/>
              </a:spcAft>
              <a:buNone/>
            </a:pPr>
            <a:r>
              <a:rPr lang="en" sz="1600"/>
              <a:t>PRINCE KUMAR GUPTA    	IIT2019223</a:t>
            </a:r>
            <a:endParaRPr sz="1600"/>
          </a:p>
          <a:p>
            <a:pPr indent="0" lvl="0" marL="0" rtl="0" algn="r">
              <a:spcBef>
                <a:spcPts val="0"/>
              </a:spcBef>
              <a:spcAft>
                <a:spcPts val="0"/>
              </a:spcAft>
              <a:buNone/>
            </a:pPr>
            <a:r>
              <a:rPr lang="en" sz="1600"/>
              <a:t>SHIVANGI VERMA</a:t>
            </a:r>
            <a:r>
              <a:rPr lang="en" sz="1600"/>
              <a:t> 	IIT2019224</a:t>
            </a:r>
            <a:endParaRPr sz="1600"/>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
        <p:nvSpPr>
          <p:cNvPr id="146" name="Google Shape;146;p29"/>
          <p:cNvSpPr txBox="1"/>
          <p:nvPr>
            <p:ph type="ctrTitle"/>
          </p:nvPr>
        </p:nvSpPr>
        <p:spPr>
          <a:xfrm>
            <a:off x="585100" y="386925"/>
            <a:ext cx="7430400" cy="264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3800"/>
          </a:p>
          <a:p>
            <a:pPr indent="0" lvl="0" marL="0" rtl="0" algn="ctr">
              <a:spcBef>
                <a:spcPts val="0"/>
              </a:spcBef>
              <a:spcAft>
                <a:spcPts val="0"/>
              </a:spcAft>
              <a:buClr>
                <a:schemeClr val="dk1"/>
              </a:buClr>
              <a:buSzPts val="1100"/>
              <a:buFont typeface="Arial"/>
              <a:buNone/>
            </a:pPr>
            <a:r>
              <a:t/>
            </a:r>
            <a:endParaRPr sz="3800"/>
          </a:p>
          <a:p>
            <a:pPr indent="0" lvl="0" marL="0" rtl="0" algn="ctr">
              <a:spcBef>
                <a:spcPts val="0"/>
              </a:spcBef>
              <a:spcAft>
                <a:spcPts val="0"/>
              </a:spcAft>
              <a:buClr>
                <a:schemeClr val="dk1"/>
              </a:buClr>
              <a:buSzPts val="1100"/>
              <a:buFont typeface="Arial"/>
              <a:buNone/>
            </a:pPr>
            <a:r>
              <a:t/>
            </a:r>
            <a:endParaRPr sz="3800"/>
          </a:p>
          <a:p>
            <a:pPr indent="0" lvl="0" marL="0" rtl="0" algn="ctr">
              <a:spcBef>
                <a:spcPts val="0"/>
              </a:spcBef>
              <a:spcAft>
                <a:spcPts val="0"/>
              </a:spcAft>
              <a:buClr>
                <a:schemeClr val="dk1"/>
              </a:buClr>
              <a:buSzPts val="1100"/>
              <a:buFont typeface="Arial"/>
              <a:buNone/>
            </a:pPr>
            <a:r>
              <a:rPr lang="en" sz="3800"/>
              <a:t>                                                    </a:t>
            </a:r>
            <a:r>
              <a:rPr lang="en" sz="6600"/>
              <a:t>ASSIGNMENT_6</a:t>
            </a:r>
            <a:endParaRPr sz="6600"/>
          </a:p>
          <a:p>
            <a:pPr indent="0" lvl="0" marL="0" rtl="0" algn="ctr">
              <a:spcBef>
                <a:spcPts val="0"/>
              </a:spcBef>
              <a:spcAft>
                <a:spcPts val="0"/>
              </a:spcAft>
              <a:buClr>
                <a:schemeClr val="dk1"/>
              </a:buClr>
              <a:buSzPts val="1100"/>
              <a:buFont typeface="Arial"/>
              <a:buNone/>
            </a:pPr>
            <a:r>
              <a:rPr lang="en" sz="3800"/>
              <a:t> </a:t>
            </a:r>
            <a:endParaRPr sz="3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50" name="Shape 150"/>
        <p:cNvGrpSpPr/>
        <p:nvPr/>
      </p:nvGrpSpPr>
      <p:grpSpPr>
        <a:xfrm>
          <a:off x="0" y="0"/>
          <a:ext cx="0" cy="0"/>
          <a:chOff x="0" y="0"/>
          <a:chExt cx="0" cy="0"/>
        </a:xfrm>
      </p:grpSpPr>
      <p:sp>
        <p:nvSpPr>
          <p:cNvPr id="151" name="Google Shape;151;p30"/>
          <p:cNvSpPr txBox="1"/>
          <p:nvPr>
            <p:ph type="ctrTitle"/>
          </p:nvPr>
        </p:nvSpPr>
        <p:spPr>
          <a:xfrm flipH="1">
            <a:off x="590150" y="149675"/>
            <a:ext cx="8342700" cy="37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a:t>PROBLEM :</a:t>
            </a:r>
            <a:endParaRPr sz="3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 sz="6500"/>
              <a:t>8 PUZZLE PROBLEM</a:t>
            </a:r>
            <a:endParaRPr sz="6500"/>
          </a:p>
          <a:p>
            <a:pPr indent="0" lvl="0" marL="0" rtl="0" algn="l">
              <a:spcBef>
                <a:spcPts val="0"/>
              </a:spcBef>
              <a:spcAft>
                <a:spcPts val="0"/>
              </a:spcAft>
              <a:buNone/>
            </a:pPr>
            <a:r>
              <a:t/>
            </a:r>
            <a:endParaRPr/>
          </a:p>
        </p:txBody>
      </p:sp>
      <p:cxnSp>
        <p:nvCxnSpPr>
          <p:cNvPr id="152" name="Google Shape;152;p30"/>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sp>
        <p:nvSpPr>
          <p:cNvPr id="153" name="Google Shape;153;p30"/>
          <p:cNvSpPr txBox="1"/>
          <p:nvPr/>
        </p:nvSpPr>
        <p:spPr>
          <a:xfrm>
            <a:off x="0" y="3382850"/>
            <a:ext cx="2225700" cy="12858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57" name="Shape 157"/>
        <p:cNvGrpSpPr/>
        <p:nvPr/>
      </p:nvGrpSpPr>
      <p:grpSpPr>
        <a:xfrm>
          <a:off x="0" y="0"/>
          <a:ext cx="0" cy="0"/>
          <a:chOff x="0" y="0"/>
          <a:chExt cx="0" cy="0"/>
        </a:xfrm>
      </p:grpSpPr>
      <p:sp>
        <p:nvSpPr>
          <p:cNvPr id="158" name="Google Shape;158;p31"/>
          <p:cNvSpPr txBox="1"/>
          <p:nvPr>
            <p:ph type="ctrTitle"/>
          </p:nvPr>
        </p:nvSpPr>
        <p:spPr>
          <a:xfrm flipH="1">
            <a:off x="533250" y="341375"/>
            <a:ext cx="8342700" cy="1593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600">
              <a:solidFill>
                <a:schemeClr val="dk1"/>
              </a:solidFill>
              <a:latin typeface="Nunito"/>
              <a:ea typeface="Nunito"/>
              <a:cs typeface="Nunito"/>
              <a:sym typeface="Nunito"/>
            </a:endParaRPr>
          </a:p>
          <a:p>
            <a:pPr indent="0" lvl="0" marL="0" rtl="0" algn="ctr">
              <a:lnSpc>
                <a:spcPct val="115000"/>
              </a:lnSpc>
              <a:spcBef>
                <a:spcPts val="0"/>
              </a:spcBef>
              <a:spcAft>
                <a:spcPts val="0"/>
              </a:spcAft>
              <a:buNone/>
            </a:pPr>
            <a:r>
              <a:t/>
            </a:r>
            <a:endParaRPr b="0" sz="1600">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
        <p:nvSpPr>
          <p:cNvPr id="159" name="Google Shape;159;p31"/>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t>
            </a:r>
            <a:endParaRPr/>
          </a:p>
        </p:txBody>
      </p:sp>
      <p:cxnSp>
        <p:nvCxnSpPr>
          <p:cNvPr id="160" name="Google Shape;160;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sp>
        <p:nvSpPr>
          <p:cNvPr id="161" name="Google Shape;161;p31"/>
          <p:cNvSpPr/>
          <p:nvPr/>
        </p:nvSpPr>
        <p:spPr>
          <a:xfrm>
            <a:off x="11375" y="3618650"/>
            <a:ext cx="2981400" cy="1126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31"/>
          <p:cNvPicPr preferRelativeResize="0"/>
          <p:nvPr/>
        </p:nvPicPr>
        <p:blipFill>
          <a:blip r:embed="rId3">
            <a:alphaModFix/>
          </a:blip>
          <a:stretch>
            <a:fillRect/>
          </a:stretch>
        </p:blipFill>
        <p:spPr>
          <a:xfrm>
            <a:off x="224325" y="224325"/>
            <a:ext cx="8767276" cy="4678825"/>
          </a:xfrm>
          <a:prstGeom prst="rect">
            <a:avLst/>
          </a:prstGeom>
          <a:noFill/>
          <a:ln>
            <a:noFill/>
          </a:ln>
        </p:spPr>
      </p:pic>
      <p:pic>
        <p:nvPicPr>
          <p:cNvPr id="163" name="Google Shape;163;p31"/>
          <p:cNvPicPr preferRelativeResize="0"/>
          <p:nvPr/>
        </p:nvPicPr>
        <p:blipFill>
          <a:blip r:embed="rId4">
            <a:alphaModFix/>
          </a:blip>
          <a:stretch>
            <a:fillRect/>
          </a:stretch>
        </p:blipFill>
        <p:spPr>
          <a:xfrm>
            <a:off x="224325" y="207500"/>
            <a:ext cx="8767275" cy="467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67" name="Shape 167"/>
        <p:cNvGrpSpPr/>
        <p:nvPr/>
      </p:nvGrpSpPr>
      <p:grpSpPr>
        <a:xfrm>
          <a:off x="0" y="0"/>
          <a:ext cx="0" cy="0"/>
          <a:chOff x="0" y="0"/>
          <a:chExt cx="0" cy="0"/>
        </a:xfrm>
      </p:grpSpPr>
      <p:sp>
        <p:nvSpPr>
          <p:cNvPr id="168" name="Google Shape;168;p32"/>
          <p:cNvSpPr txBox="1"/>
          <p:nvPr/>
        </p:nvSpPr>
        <p:spPr>
          <a:xfrm>
            <a:off x="453125" y="500700"/>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169" name="Google Shape;169;p32"/>
          <p:cNvSpPr txBox="1"/>
          <p:nvPr/>
        </p:nvSpPr>
        <p:spPr>
          <a:xfrm>
            <a:off x="7357500" y="54975"/>
            <a:ext cx="17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Roboto Condensed"/>
              <a:ea typeface="Roboto Condensed"/>
              <a:cs typeface="Roboto Condensed"/>
              <a:sym typeface="Roboto Condensed"/>
            </a:endParaRPr>
          </a:p>
        </p:txBody>
      </p:sp>
      <p:sp>
        <p:nvSpPr>
          <p:cNvPr id="170" name="Google Shape;170;p32"/>
          <p:cNvSpPr txBox="1"/>
          <p:nvPr>
            <p:ph idx="4294967295" type="ctrTitle"/>
          </p:nvPr>
        </p:nvSpPr>
        <p:spPr>
          <a:xfrm>
            <a:off x="50000" y="-507475"/>
            <a:ext cx="80286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PSUEDO CODE: </a:t>
            </a:r>
            <a:endParaRPr/>
          </a:p>
        </p:txBody>
      </p:sp>
      <p:sp>
        <p:nvSpPr>
          <p:cNvPr id="171" name="Google Shape;171;p32"/>
          <p:cNvSpPr txBox="1"/>
          <p:nvPr/>
        </p:nvSpPr>
        <p:spPr>
          <a:xfrm>
            <a:off x="0" y="500700"/>
            <a:ext cx="4598700" cy="4369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function LCSEARCH(listnode ∗ t) </a:t>
            </a:r>
            <a:endParaRPr sz="1800"/>
          </a:p>
          <a:p>
            <a:pPr indent="0" lvl="0" marL="0" rtl="0" algn="l">
              <a:spcBef>
                <a:spcPts val="0"/>
              </a:spcBef>
              <a:spcAft>
                <a:spcPts val="0"/>
              </a:spcAft>
              <a:buNone/>
            </a:pPr>
            <a:r>
              <a:rPr lang="en" sz="1800"/>
              <a:t>2: if t is an answer node then</a:t>
            </a:r>
            <a:endParaRPr sz="1800"/>
          </a:p>
          <a:p>
            <a:pPr indent="0" lvl="0" marL="0" rtl="0" algn="l">
              <a:spcBef>
                <a:spcPts val="0"/>
              </a:spcBef>
              <a:spcAft>
                <a:spcPts val="0"/>
              </a:spcAft>
              <a:buNone/>
            </a:pPr>
            <a:r>
              <a:rPr lang="en" sz="1800"/>
              <a:t>3: print(t) </a:t>
            </a:r>
            <a:endParaRPr sz="1800"/>
          </a:p>
          <a:p>
            <a:pPr indent="0" lvl="0" marL="0" rtl="0" algn="l">
              <a:spcBef>
                <a:spcPts val="0"/>
              </a:spcBef>
              <a:spcAft>
                <a:spcPts val="0"/>
              </a:spcAft>
              <a:buNone/>
            </a:pPr>
            <a:r>
              <a:rPr lang="en" sz="1800"/>
              <a:t>4: return </a:t>
            </a:r>
            <a:endParaRPr sz="1800"/>
          </a:p>
          <a:p>
            <a:pPr indent="0" lvl="0" marL="0" rtl="0" algn="l">
              <a:spcBef>
                <a:spcPts val="0"/>
              </a:spcBef>
              <a:spcAft>
                <a:spcPts val="0"/>
              </a:spcAft>
              <a:buNone/>
            </a:pPr>
            <a:r>
              <a:rPr lang="en" sz="1800"/>
              <a:t>5: end if </a:t>
            </a:r>
            <a:endParaRPr sz="1800"/>
          </a:p>
          <a:p>
            <a:pPr indent="0" lvl="0" marL="0" rtl="0" algn="l">
              <a:spcBef>
                <a:spcPts val="0"/>
              </a:spcBef>
              <a:spcAft>
                <a:spcPts val="0"/>
              </a:spcAft>
              <a:buNone/>
            </a:pPr>
            <a:r>
              <a:rPr lang="en" sz="1800"/>
              <a:t>6: E = t; // E-node </a:t>
            </a:r>
            <a:endParaRPr sz="1800"/>
          </a:p>
          <a:p>
            <a:pPr indent="0" lvl="0" marL="0" rtl="0" algn="l">
              <a:spcBef>
                <a:spcPts val="0"/>
              </a:spcBef>
              <a:spcAft>
                <a:spcPts val="0"/>
              </a:spcAft>
              <a:buNone/>
            </a:pPr>
            <a:r>
              <a:rPr lang="en" sz="1800"/>
              <a:t>7: I</a:t>
            </a:r>
            <a:r>
              <a:rPr lang="en" sz="1700"/>
              <a:t>nitialize the list of live nodes to be empty;</a:t>
            </a:r>
            <a:r>
              <a:rPr lang="en" sz="1800"/>
              <a:t> </a:t>
            </a:r>
            <a:endParaRPr sz="1800"/>
          </a:p>
          <a:p>
            <a:pPr indent="0" lvl="0" marL="0" rtl="0" algn="l">
              <a:spcBef>
                <a:spcPts val="0"/>
              </a:spcBef>
              <a:spcAft>
                <a:spcPts val="0"/>
              </a:spcAft>
              <a:buNone/>
            </a:pPr>
            <a:r>
              <a:rPr lang="en" sz="1800"/>
              <a:t>8: </a:t>
            </a:r>
            <a:endParaRPr sz="1800"/>
          </a:p>
          <a:p>
            <a:pPr indent="0" lvl="0" marL="0" rtl="0" algn="l">
              <a:spcBef>
                <a:spcPts val="0"/>
              </a:spcBef>
              <a:spcAft>
                <a:spcPts val="0"/>
              </a:spcAft>
              <a:buNone/>
            </a:pPr>
            <a:r>
              <a:rPr lang="en" sz="1800"/>
              <a:t>9: while (true) </a:t>
            </a:r>
            <a:endParaRPr sz="1800"/>
          </a:p>
          <a:p>
            <a:pPr indent="0" lvl="0" marL="0" rtl="0" algn="l">
              <a:spcBef>
                <a:spcPts val="0"/>
              </a:spcBef>
              <a:spcAft>
                <a:spcPts val="0"/>
              </a:spcAft>
              <a:buNone/>
            </a:pPr>
            <a:r>
              <a:rPr lang="en" sz="1800"/>
              <a:t>10: for each child x of E </a:t>
            </a:r>
            <a:endParaRPr sz="1800"/>
          </a:p>
          <a:p>
            <a:pPr indent="0" lvl="0" marL="0" rtl="0" algn="l">
              <a:spcBef>
                <a:spcPts val="0"/>
              </a:spcBef>
              <a:spcAft>
                <a:spcPts val="0"/>
              </a:spcAft>
              <a:buNone/>
            </a:pPr>
            <a:r>
              <a:rPr lang="en" sz="1800"/>
              <a:t>11: if x is an answer node then </a:t>
            </a:r>
            <a:endParaRPr sz="1800"/>
          </a:p>
          <a:p>
            <a:pPr indent="0" lvl="0" marL="0" rtl="0" algn="l">
              <a:spcBef>
                <a:spcPts val="0"/>
              </a:spcBef>
              <a:spcAft>
                <a:spcPts val="0"/>
              </a:spcAft>
              <a:buNone/>
            </a:pPr>
            <a:r>
              <a:rPr lang="en" sz="1800"/>
              <a:t>12: print(path from x to t) </a:t>
            </a:r>
            <a:endParaRPr sz="1800"/>
          </a:p>
          <a:p>
            <a:pPr indent="0" lvl="0" marL="0" rtl="0" algn="l">
              <a:spcBef>
                <a:spcPts val="0"/>
              </a:spcBef>
              <a:spcAft>
                <a:spcPts val="0"/>
              </a:spcAft>
              <a:buNone/>
            </a:pPr>
            <a:r>
              <a:rPr lang="en" sz="1800"/>
              <a:t>13: return </a:t>
            </a:r>
            <a:endParaRPr sz="1800"/>
          </a:p>
          <a:p>
            <a:pPr indent="0" lvl="0" marL="0" rtl="0" algn="l">
              <a:spcBef>
                <a:spcPts val="0"/>
              </a:spcBef>
              <a:spcAft>
                <a:spcPts val="0"/>
              </a:spcAft>
              <a:buNone/>
            </a:pPr>
            <a:r>
              <a:rPr lang="en" sz="1800"/>
              <a:t>14: end if </a:t>
            </a:r>
            <a:endParaRPr sz="1800"/>
          </a:p>
          <a:p>
            <a:pPr indent="0" lvl="0" marL="0" rtl="0" algn="l">
              <a:spcBef>
                <a:spcPts val="0"/>
              </a:spcBef>
              <a:spcAft>
                <a:spcPts val="0"/>
              </a:spcAft>
              <a:buNone/>
            </a:pPr>
            <a:r>
              <a:rPr lang="en" sz="1800"/>
              <a:t>15: Add (x); // Add x to list of live nodes; </a:t>
            </a:r>
            <a:endParaRPr sz="1800"/>
          </a:p>
        </p:txBody>
      </p:sp>
      <p:sp>
        <p:nvSpPr>
          <p:cNvPr id="172" name="Google Shape;172;p32"/>
          <p:cNvSpPr txBox="1"/>
          <p:nvPr/>
        </p:nvSpPr>
        <p:spPr>
          <a:xfrm>
            <a:off x="4678800" y="122225"/>
            <a:ext cx="4465200" cy="4869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16: x− &gt;parent = E; // </a:t>
            </a:r>
            <a:r>
              <a:rPr lang="en" sz="1600">
                <a:solidFill>
                  <a:schemeClr val="dk1"/>
                </a:solidFill>
              </a:rPr>
              <a:t>Pointer for path to root </a:t>
            </a:r>
            <a:endParaRPr sz="1600">
              <a:solidFill>
                <a:schemeClr val="dk1"/>
              </a:solidFill>
            </a:endParaRPr>
          </a:p>
          <a:p>
            <a:pPr indent="0" lvl="0" marL="0" rtl="0" algn="l">
              <a:spcBef>
                <a:spcPts val="0"/>
              </a:spcBef>
              <a:spcAft>
                <a:spcPts val="0"/>
              </a:spcAft>
              <a:buNone/>
            </a:pPr>
            <a:r>
              <a:rPr lang="en" sz="1800">
                <a:solidFill>
                  <a:schemeClr val="dk1"/>
                </a:solidFill>
              </a:rPr>
              <a:t>17: end for </a:t>
            </a:r>
            <a:endParaRPr sz="1800">
              <a:solidFill>
                <a:schemeClr val="dk1"/>
              </a:solidFill>
            </a:endParaRPr>
          </a:p>
          <a:p>
            <a:pPr indent="0" lvl="0" marL="0" rtl="0" algn="l">
              <a:spcBef>
                <a:spcPts val="0"/>
              </a:spcBef>
              <a:spcAft>
                <a:spcPts val="0"/>
              </a:spcAft>
              <a:buNone/>
            </a:pPr>
            <a:r>
              <a:rPr lang="en" sz="1800">
                <a:solidFill>
                  <a:schemeClr val="dk1"/>
                </a:solidFill>
              </a:rPr>
              <a:t>18: </a:t>
            </a:r>
            <a:endParaRPr sz="1800">
              <a:solidFill>
                <a:schemeClr val="dk1"/>
              </a:solidFill>
            </a:endParaRPr>
          </a:p>
          <a:p>
            <a:pPr indent="0" lvl="0" marL="0" rtl="0" algn="l">
              <a:spcBef>
                <a:spcPts val="0"/>
              </a:spcBef>
              <a:spcAft>
                <a:spcPts val="0"/>
              </a:spcAft>
              <a:buNone/>
            </a:pPr>
            <a:r>
              <a:rPr lang="en" sz="1800">
                <a:solidFill>
                  <a:schemeClr val="dk1"/>
                </a:solidFill>
              </a:rPr>
              <a:t>19: if there are no more live nodes then </a:t>
            </a:r>
            <a:endParaRPr sz="1800">
              <a:solidFill>
                <a:schemeClr val="dk1"/>
              </a:solidFill>
            </a:endParaRPr>
          </a:p>
          <a:p>
            <a:pPr indent="0" lvl="0" marL="0" rtl="0" algn="l">
              <a:spcBef>
                <a:spcPts val="0"/>
              </a:spcBef>
              <a:spcAft>
                <a:spcPts val="0"/>
              </a:spcAft>
              <a:buNone/>
            </a:pPr>
            <a:r>
              <a:rPr lang="en" sz="1800">
                <a:solidFill>
                  <a:schemeClr val="dk1"/>
                </a:solidFill>
              </a:rPr>
              <a:t>20: print(”No answer node”) </a:t>
            </a:r>
            <a:endParaRPr sz="1800">
              <a:solidFill>
                <a:schemeClr val="dk1"/>
              </a:solidFill>
            </a:endParaRPr>
          </a:p>
          <a:p>
            <a:pPr indent="0" lvl="0" marL="0" rtl="0" algn="l">
              <a:spcBef>
                <a:spcPts val="0"/>
              </a:spcBef>
              <a:spcAft>
                <a:spcPts val="0"/>
              </a:spcAft>
              <a:buNone/>
            </a:pPr>
            <a:r>
              <a:rPr lang="en" sz="1800">
                <a:solidFill>
                  <a:schemeClr val="dk1"/>
                </a:solidFill>
              </a:rPr>
              <a:t>21: return </a:t>
            </a:r>
            <a:endParaRPr sz="1800">
              <a:solidFill>
                <a:schemeClr val="dk1"/>
              </a:solidFill>
            </a:endParaRPr>
          </a:p>
          <a:p>
            <a:pPr indent="0" lvl="0" marL="0" rtl="0" algn="l">
              <a:spcBef>
                <a:spcPts val="0"/>
              </a:spcBef>
              <a:spcAft>
                <a:spcPts val="0"/>
              </a:spcAft>
              <a:buNone/>
            </a:pPr>
            <a:r>
              <a:rPr lang="en" sz="1800">
                <a:solidFill>
                  <a:schemeClr val="dk1"/>
                </a:solidFill>
              </a:rPr>
              <a:t>22: end if </a:t>
            </a:r>
            <a:endParaRPr sz="1800">
              <a:solidFill>
                <a:schemeClr val="dk1"/>
              </a:solidFill>
            </a:endParaRPr>
          </a:p>
          <a:p>
            <a:pPr indent="0" lvl="0" marL="0" rtl="0" algn="l">
              <a:spcBef>
                <a:spcPts val="0"/>
              </a:spcBef>
              <a:spcAft>
                <a:spcPts val="0"/>
              </a:spcAft>
              <a:buNone/>
            </a:pPr>
            <a:r>
              <a:rPr lang="en" sz="1800">
                <a:solidFill>
                  <a:schemeClr val="dk1"/>
                </a:solidFill>
              </a:rPr>
              <a:t>23: </a:t>
            </a:r>
            <a:endParaRPr sz="1800">
              <a:solidFill>
                <a:schemeClr val="dk1"/>
              </a:solidFill>
            </a:endParaRPr>
          </a:p>
          <a:p>
            <a:pPr indent="0" lvl="0" marL="0" rtl="0" algn="l">
              <a:spcBef>
                <a:spcPts val="0"/>
              </a:spcBef>
              <a:spcAft>
                <a:spcPts val="0"/>
              </a:spcAft>
              <a:buNone/>
            </a:pPr>
            <a:r>
              <a:rPr lang="en" sz="1800">
                <a:solidFill>
                  <a:schemeClr val="dk1"/>
                </a:solidFill>
              </a:rPr>
              <a:t>24: // </a:t>
            </a:r>
            <a:r>
              <a:rPr lang="en" sz="1600">
                <a:solidFill>
                  <a:schemeClr val="dk1"/>
                </a:solidFill>
              </a:rPr>
              <a:t>Find a live node with least estimated cost</a:t>
            </a:r>
            <a:r>
              <a:rPr lang="en" sz="1800">
                <a:solidFill>
                  <a:schemeClr val="dk1"/>
                </a:solidFill>
              </a:rPr>
              <a:t> </a:t>
            </a:r>
            <a:endParaRPr sz="1800">
              <a:solidFill>
                <a:schemeClr val="dk1"/>
              </a:solidFill>
            </a:endParaRPr>
          </a:p>
          <a:p>
            <a:pPr indent="0" lvl="0" marL="0" rtl="0" algn="l">
              <a:spcBef>
                <a:spcPts val="0"/>
              </a:spcBef>
              <a:spcAft>
                <a:spcPts val="0"/>
              </a:spcAft>
              <a:buNone/>
            </a:pPr>
            <a:r>
              <a:rPr lang="en" sz="1800">
                <a:solidFill>
                  <a:schemeClr val="dk1"/>
                </a:solidFill>
              </a:rPr>
              <a:t>25: E = Least(); </a:t>
            </a:r>
            <a:endParaRPr sz="1800">
              <a:solidFill>
                <a:schemeClr val="dk1"/>
              </a:solidFill>
            </a:endParaRPr>
          </a:p>
          <a:p>
            <a:pPr indent="0" lvl="0" marL="0" rtl="0" algn="l">
              <a:spcBef>
                <a:spcPts val="0"/>
              </a:spcBef>
              <a:spcAft>
                <a:spcPts val="0"/>
              </a:spcAft>
              <a:buNone/>
            </a:pPr>
            <a:r>
              <a:rPr lang="en" sz="1800">
                <a:solidFill>
                  <a:schemeClr val="dk1"/>
                </a:solidFill>
              </a:rPr>
              <a:t>26: // </a:t>
            </a:r>
            <a:r>
              <a:rPr lang="en" sz="1600">
                <a:solidFill>
                  <a:schemeClr val="dk1"/>
                </a:solidFill>
              </a:rPr>
              <a:t>The found node is deleted from the list of </a:t>
            </a:r>
            <a:endParaRPr sz="1600">
              <a:solidFill>
                <a:schemeClr val="dk1"/>
              </a:solidFill>
            </a:endParaRPr>
          </a:p>
          <a:p>
            <a:pPr indent="0" lvl="0" marL="0" rtl="0" algn="l">
              <a:spcBef>
                <a:spcPts val="0"/>
              </a:spcBef>
              <a:spcAft>
                <a:spcPts val="0"/>
              </a:spcAft>
              <a:buNone/>
            </a:pPr>
            <a:r>
              <a:rPr lang="en" sz="1800">
                <a:solidFill>
                  <a:schemeClr val="dk1"/>
                </a:solidFill>
              </a:rPr>
              <a:t>27: // live nodes </a:t>
            </a:r>
            <a:endParaRPr sz="1800">
              <a:solidFill>
                <a:schemeClr val="dk1"/>
              </a:solidFill>
            </a:endParaRPr>
          </a:p>
          <a:p>
            <a:pPr indent="0" lvl="0" marL="0" rtl="0" algn="l">
              <a:spcBef>
                <a:spcPts val="0"/>
              </a:spcBef>
              <a:spcAft>
                <a:spcPts val="0"/>
              </a:spcAft>
              <a:buNone/>
            </a:pPr>
            <a:r>
              <a:rPr lang="en" sz="1800">
                <a:solidFill>
                  <a:schemeClr val="dk1"/>
                </a:solidFill>
              </a:rPr>
              <a:t>28: end while </a:t>
            </a:r>
            <a:endParaRPr sz="1800">
              <a:solidFill>
                <a:schemeClr val="dk1"/>
              </a:solidFill>
            </a:endParaRPr>
          </a:p>
          <a:p>
            <a:pPr indent="0" lvl="0" marL="0" rtl="0" algn="l">
              <a:spcBef>
                <a:spcPts val="0"/>
              </a:spcBef>
              <a:spcAft>
                <a:spcPts val="0"/>
              </a:spcAft>
              <a:buNone/>
            </a:pPr>
            <a:r>
              <a:rPr lang="en" sz="1800">
                <a:solidFill>
                  <a:schemeClr val="dk1"/>
                </a:solidFill>
              </a:rPr>
              <a:t>29: end function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76" name="Shape 176"/>
        <p:cNvGrpSpPr/>
        <p:nvPr/>
      </p:nvGrpSpPr>
      <p:grpSpPr>
        <a:xfrm>
          <a:off x="0" y="0"/>
          <a:ext cx="0" cy="0"/>
          <a:chOff x="0" y="0"/>
          <a:chExt cx="0" cy="0"/>
        </a:xfrm>
      </p:grpSpPr>
      <p:sp>
        <p:nvSpPr>
          <p:cNvPr id="177" name="Google Shape;177;p33"/>
          <p:cNvSpPr txBox="1"/>
          <p:nvPr/>
        </p:nvSpPr>
        <p:spPr>
          <a:xfrm>
            <a:off x="443800" y="432425"/>
            <a:ext cx="8375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500"/>
              </a:spcBef>
              <a:spcAft>
                <a:spcPts val="500"/>
              </a:spcAft>
              <a:buClr>
                <a:schemeClr val="dk1"/>
              </a:buClr>
              <a:buSzPts val="1100"/>
              <a:buFont typeface="Arial"/>
              <a:buNone/>
            </a:pPr>
            <a:r>
              <a:t/>
            </a:r>
            <a:endParaRPr>
              <a:latin typeface="Nunito Light"/>
              <a:ea typeface="Nunito Light"/>
              <a:cs typeface="Nunito Light"/>
              <a:sym typeface="Nunito Light"/>
            </a:endParaRPr>
          </a:p>
        </p:txBody>
      </p:sp>
      <p:sp>
        <p:nvSpPr>
          <p:cNvPr id="178" name="Google Shape;178;p33"/>
          <p:cNvSpPr txBox="1"/>
          <p:nvPr/>
        </p:nvSpPr>
        <p:spPr>
          <a:xfrm>
            <a:off x="293250" y="722075"/>
            <a:ext cx="85575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600">
              <a:solidFill>
                <a:schemeClr val="dk1"/>
              </a:solidFill>
              <a:latin typeface="Nunito"/>
              <a:ea typeface="Nunito"/>
              <a:cs typeface="Nunito"/>
              <a:sym typeface="Nunito"/>
            </a:endParaRPr>
          </a:p>
        </p:txBody>
      </p:sp>
      <p:pic>
        <p:nvPicPr>
          <p:cNvPr id="179" name="Google Shape;179;p33"/>
          <p:cNvPicPr preferRelativeResize="0"/>
          <p:nvPr/>
        </p:nvPicPr>
        <p:blipFill>
          <a:blip r:embed="rId3">
            <a:alphaModFix/>
          </a:blip>
          <a:stretch>
            <a:fillRect/>
          </a:stretch>
        </p:blipFill>
        <p:spPr>
          <a:xfrm rot="-5400000">
            <a:off x="2437751" y="-1318801"/>
            <a:ext cx="4268500" cy="8252051"/>
          </a:xfrm>
          <a:prstGeom prst="rect">
            <a:avLst/>
          </a:prstGeom>
          <a:noFill/>
          <a:ln>
            <a:noFill/>
          </a:ln>
        </p:spPr>
      </p:pic>
      <p:sp>
        <p:nvSpPr>
          <p:cNvPr id="180" name="Google Shape;180;p33"/>
          <p:cNvSpPr txBox="1"/>
          <p:nvPr/>
        </p:nvSpPr>
        <p:spPr>
          <a:xfrm>
            <a:off x="293250" y="0"/>
            <a:ext cx="553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Nunito"/>
                <a:ea typeface="Nunito"/>
                <a:cs typeface="Nunito"/>
                <a:sym typeface="Nunito"/>
              </a:rPr>
              <a:t>INITIAL &amp; FINAL STATES</a:t>
            </a:r>
            <a:endParaRPr/>
          </a:p>
        </p:txBody>
      </p:sp>
      <p:pic>
        <p:nvPicPr>
          <p:cNvPr id="181" name="Google Shape;181;p33"/>
          <p:cNvPicPr preferRelativeResize="0"/>
          <p:nvPr/>
        </p:nvPicPr>
        <p:blipFill>
          <a:blip r:embed="rId4">
            <a:alphaModFix/>
          </a:blip>
          <a:stretch>
            <a:fillRect/>
          </a:stretch>
        </p:blipFill>
        <p:spPr>
          <a:xfrm>
            <a:off x="445975" y="672975"/>
            <a:ext cx="8252100" cy="431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85" name="Shape 185"/>
        <p:cNvGrpSpPr/>
        <p:nvPr/>
      </p:nvGrpSpPr>
      <p:grpSpPr>
        <a:xfrm>
          <a:off x="0" y="0"/>
          <a:ext cx="0" cy="0"/>
          <a:chOff x="0" y="0"/>
          <a:chExt cx="0" cy="0"/>
        </a:xfrm>
      </p:grpSpPr>
      <p:sp>
        <p:nvSpPr>
          <p:cNvPr id="186" name="Google Shape;186;p34"/>
          <p:cNvSpPr txBox="1"/>
          <p:nvPr/>
        </p:nvSpPr>
        <p:spPr>
          <a:xfrm>
            <a:off x="443800" y="432425"/>
            <a:ext cx="8375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solidFill>
                <a:schemeClr val="dk1"/>
              </a:solidFill>
              <a:highlight>
                <a:srgbClr val="FF0000"/>
              </a:highlight>
              <a:latin typeface="Times New Roman"/>
              <a:ea typeface="Times New Roman"/>
              <a:cs typeface="Times New Roman"/>
              <a:sym typeface="Times New Roman"/>
            </a:endParaRPr>
          </a:p>
        </p:txBody>
      </p:sp>
      <p:sp>
        <p:nvSpPr>
          <p:cNvPr id="187" name="Google Shape;187;p34"/>
          <p:cNvSpPr txBox="1"/>
          <p:nvPr/>
        </p:nvSpPr>
        <p:spPr>
          <a:xfrm>
            <a:off x="443800" y="79650"/>
            <a:ext cx="779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Nunito"/>
                <a:ea typeface="Nunito"/>
                <a:cs typeface="Nunito"/>
                <a:sym typeface="Nunito"/>
              </a:rPr>
              <a:t>STEPS FOR DESTINATION STATE</a:t>
            </a:r>
            <a:endParaRPr b="1" sz="3200">
              <a:solidFill>
                <a:schemeClr val="dk1"/>
              </a:solidFill>
              <a:latin typeface="Nunito"/>
              <a:ea typeface="Nunito"/>
              <a:cs typeface="Nunito"/>
              <a:sym typeface="Nunito"/>
            </a:endParaRPr>
          </a:p>
        </p:txBody>
      </p:sp>
      <p:pic>
        <p:nvPicPr>
          <p:cNvPr id="188" name="Google Shape;188;p34"/>
          <p:cNvPicPr preferRelativeResize="0"/>
          <p:nvPr/>
        </p:nvPicPr>
        <p:blipFill>
          <a:blip r:embed="rId3">
            <a:alphaModFix/>
          </a:blip>
          <a:stretch>
            <a:fillRect/>
          </a:stretch>
        </p:blipFill>
        <p:spPr>
          <a:xfrm>
            <a:off x="235500" y="1025500"/>
            <a:ext cx="2937125" cy="3891150"/>
          </a:xfrm>
          <a:prstGeom prst="rect">
            <a:avLst/>
          </a:prstGeom>
          <a:noFill/>
          <a:ln>
            <a:noFill/>
          </a:ln>
        </p:spPr>
      </p:pic>
      <p:pic>
        <p:nvPicPr>
          <p:cNvPr id="189" name="Google Shape;189;p34"/>
          <p:cNvPicPr preferRelativeResize="0"/>
          <p:nvPr/>
        </p:nvPicPr>
        <p:blipFill>
          <a:blip r:embed="rId4">
            <a:alphaModFix/>
          </a:blip>
          <a:stretch>
            <a:fillRect/>
          </a:stretch>
        </p:blipFill>
        <p:spPr>
          <a:xfrm>
            <a:off x="3321225" y="1025500"/>
            <a:ext cx="2783675" cy="3891150"/>
          </a:xfrm>
          <a:prstGeom prst="rect">
            <a:avLst/>
          </a:prstGeom>
          <a:noFill/>
          <a:ln>
            <a:noFill/>
          </a:ln>
        </p:spPr>
      </p:pic>
      <p:pic>
        <p:nvPicPr>
          <p:cNvPr id="190" name="Google Shape;190;p34"/>
          <p:cNvPicPr preferRelativeResize="0"/>
          <p:nvPr/>
        </p:nvPicPr>
        <p:blipFill>
          <a:blip r:embed="rId5">
            <a:alphaModFix/>
          </a:blip>
          <a:stretch>
            <a:fillRect/>
          </a:stretch>
        </p:blipFill>
        <p:spPr>
          <a:xfrm>
            <a:off x="6253500" y="1025500"/>
            <a:ext cx="2719575" cy="389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94" name="Shape 194"/>
        <p:cNvGrpSpPr/>
        <p:nvPr/>
      </p:nvGrpSpPr>
      <p:grpSpPr>
        <a:xfrm>
          <a:off x="0" y="0"/>
          <a:ext cx="0" cy="0"/>
          <a:chOff x="0" y="0"/>
          <a:chExt cx="0" cy="0"/>
        </a:xfrm>
      </p:grpSpPr>
      <p:sp>
        <p:nvSpPr>
          <p:cNvPr id="195" name="Google Shape;195;p35"/>
          <p:cNvSpPr txBox="1"/>
          <p:nvPr/>
        </p:nvSpPr>
        <p:spPr>
          <a:xfrm>
            <a:off x="246900" y="159600"/>
            <a:ext cx="7794900" cy="481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Nunito"/>
                <a:ea typeface="Nunito"/>
                <a:cs typeface="Nunito"/>
                <a:sym typeface="Nunito"/>
              </a:rPr>
              <a:t>TIME COMPLEXITY ANALYSIS :</a:t>
            </a:r>
            <a:endParaRPr b="1" sz="2100">
              <a:solidFill>
                <a:schemeClr val="dk1"/>
              </a:solidFill>
              <a:latin typeface="Nunito"/>
              <a:ea typeface="Nunito"/>
              <a:cs typeface="Nunito"/>
              <a:sym typeface="Nunito"/>
            </a:endParaRPr>
          </a:p>
          <a:p>
            <a:pPr indent="0" lvl="0" marL="0" rtl="0" algn="l">
              <a:spcBef>
                <a:spcPts val="0"/>
              </a:spcBef>
              <a:spcAft>
                <a:spcPts val="0"/>
              </a:spcAft>
              <a:buNone/>
            </a:pPr>
            <a:r>
              <a:t/>
            </a:r>
            <a:endParaRPr b="1" sz="2000">
              <a:solidFill>
                <a:schemeClr val="dk1"/>
              </a:solidFill>
              <a:latin typeface="Nunito"/>
              <a:ea typeface="Nunito"/>
              <a:cs typeface="Nunito"/>
              <a:sym typeface="Nunito"/>
            </a:endParaRPr>
          </a:p>
          <a:p>
            <a:pPr indent="0" lvl="0" marL="0" rtl="0" algn="l">
              <a:spcBef>
                <a:spcPts val="0"/>
              </a:spcBef>
              <a:spcAft>
                <a:spcPts val="0"/>
              </a:spcAft>
              <a:buNone/>
            </a:pPr>
            <a:r>
              <a:rPr b="1" lang="en" sz="2000">
                <a:solidFill>
                  <a:schemeClr val="dk1"/>
                </a:solidFill>
                <a:latin typeface="Nunito"/>
                <a:ea typeface="Nunito"/>
                <a:cs typeface="Nunito"/>
                <a:sym typeface="Nunito"/>
              </a:rPr>
              <a:t>We keep running the BFS-like search until the destination state is not reached. For each state we generate an average of three new children and if the final state is found at a depth of D then the number of nodes generated will be (avg-number-of-children)D.</a:t>
            </a:r>
            <a:endParaRPr b="1" sz="2000">
              <a:solidFill>
                <a:schemeClr val="dk1"/>
              </a:solidFill>
              <a:latin typeface="Nunito"/>
              <a:ea typeface="Nunito"/>
              <a:cs typeface="Nunito"/>
              <a:sym typeface="Nunito"/>
            </a:endParaRPr>
          </a:p>
          <a:p>
            <a:pPr indent="0" lvl="0" marL="0" rtl="0" algn="l">
              <a:spcBef>
                <a:spcPts val="0"/>
              </a:spcBef>
              <a:spcAft>
                <a:spcPts val="0"/>
              </a:spcAft>
              <a:buNone/>
            </a:pPr>
            <a:r>
              <a:t/>
            </a:r>
            <a:endParaRPr b="1" sz="2000">
              <a:solidFill>
                <a:schemeClr val="dk1"/>
              </a:solidFill>
              <a:latin typeface="Nunito"/>
              <a:ea typeface="Nunito"/>
              <a:cs typeface="Nunito"/>
              <a:sym typeface="Nunito"/>
            </a:endParaRPr>
          </a:p>
          <a:p>
            <a:pPr indent="0" lvl="0" marL="0" rtl="0" algn="l">
              <a:spcBef>
                <a:spcPts val="0"/>
              </a:spcBef>
              <a:spcAft>
                <a:spcPts val="0"/>
              </a:spcAft>
              <a:buNone/>
            </a:pPr>
            <a:r>
              <a:rPr b="1" lang="en" sz="2000">
                <a:solidFill>
                  <a:schemeClr val="dk1"/>
                </a:solidFill>
                <a:latin typeface="Nunito"/>
                <a:ea typeface="Nunito"/>
                <a:cs typeface="Nunito"/>
                <a:sym typeface="Nunito"/>
              </a:rPr>
              <a:t>Avg no of children = (corner-points*2 + middle-point*4 + edge-middle-point*3)/9 = (4*2+1*4+4*3)/9 = 2.66 Since the weightage of the middle point will be more, we can approximate it to 3. So, the worst time complexity will be O(3D) where D is the depth of the final state from initial state. The best case time complexity will be O(1) when either the solution is not possible or the initial state is equal to the final state</a:t>
            </a:r>
            <a:endParaRPr b="1" sz="20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99" name="Shape 199"/>
        <p:cNvGrpSpPr/>
        <p:nvPr/>
      </p:nvGrpSpPr>
      <p:grpSpPr>
        <a:xfrm>
          <a:off x="0" y="0"/>
          <a:ext cx="0" cy="0"/>
          <a:chOff x="0" y="0"/>
          <a:chExt cx="0" cy="0"/>
        </a:xfrm>
      </p:grpSpPr>
      <p:sp>
        <p:nvSpPr>
          <p:cNvPr id="200" name="Google Shape;200;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SPACE COMPLEXITY</a:t>
            </a:r>
            <a:endParaRPr/>
          </a:p>
        </p:txBody>
      </p:sp>
      <p:sp>
        <p:nvSpPr>
          <p:cNvPr id="201" name="Google Shape;201;p36"/>
          <p:cNvSpPr txBox="1"/>
          <p:nvPr/>
        </p:nvSpPr>
        <p:spPr>
          <a:xfrm>
            <a:off x="704175" y="1058375"/>
            <a:ext cx="78813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Roboto Condensed Light"/>
                <a:ea typeface="Roboto Condensed Light"/>
                <a:cs typeface="Roboto Condensed Light"/>
                <a:sym typeface="Roboto Condensed Light"/>
              </a:rPr>
              <a:t>Space complexity will be equal to the number of nodes traversed*size-of-one-state. </a:t>
            </a:r>
            <a:endParaRPr sz="2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700">
                <a:latin typeface="Roboto Condensed Light"/>
                <a:ea typeface="Roboto Condensed Light"/>
                <a:cs typeface="Roboto Condensed Light"/>
                <a:sym typeface="Roboto Condensed Light"/>
              </a:rPr>
              <a:t>So, </a:t>
            </a:r>
            <a:endParaRPr sz="2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700">
                <a:latin typeface="Roboto Condensed Light"/>
                <a:ea typeface="Roboto Condensed Light"/>
                <a:cs typeface="Roboto Condensed Light"/>
                <a:sym typeface="Roboto Condensed Light"/>
              </a:rPr>
              <a:t>Worst case space complexity = O(9!*size-of-one-state). </a:t>
            </a:r>
            <a:endParaRPr sz="2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700">
                <a:latin typeface="Roboto Condensed Light"/>
                <a:ea typeface="Roboto Condensed Light"/>
                <a:cs typeface="Roboto Condensed Light"/>
                <a:sym typeface="Roboto Condensed Light"/>
              </a:rPr>
              <a:t>Best case space complexity will be O(1) when either the initial state and final states are the same or the solution is not feasible.</a:t>
            </a:r>
            <a:endParaRPr sz="2400">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05" name="Shape 205"/>
        <p:cNvGrpSpPr/>
        <p:nvPr/>
      </p:nvGrpSpPr>
      <p:grpSpPr>
        <a:xfrm>
          <a:off x="0" y="0"/>
          <a:ext cx="0" cy="0"/>
          <a:chOff x="0" y="0"/>
          <a:chExt cx="0" cy="0"/>
        </a:xfrm>
      </p:grpSpPr>
      <p:sp>
        <p:nvSpPr>
          <p:cNvPr id="206" name="Google Shape;206;p37"/>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400"/>
              <a:t>THANKS</a:t>
            </a:r>
            <a:endParaRPr sz="7400"/>
          </a:p>
        </p:txBody>
      </p:sp>
      <p:cxnSp>
        <p:nvCxnSpPr>
          <p:cNvPr id="207" name="Google Shape;207;p37"/>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cxnSp>
        <p:nvCxnSpPr>
          <p:cNvPr id="208" name="Google Shape;208;p37"/>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
        <p:nvSpPr>
          <p:cNvPr id="209" name="Google Shape;209;p37"/>
          <p:cNvSpPr/>
          <p:nvPr/>
        </p:nvSpPr>
        <p:spPr>
          <a:xfrm>
            <a:off x="0" y="3994175"/>
            <a:ext cx="4631400" cy="819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400"/>
                                        <p:tgtEl>
                                          <p:spTgt spid="2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400"/>
                                        <p:tgtEl>
                                          <p:spTgt spid="2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